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24" autoAdjust="0"/>
  </p:normalViewPr>
  <p:slideViewPr>
    <p:cSldViewPr>
      <p:cViewPr varScale="1">
        <p:scale>
          <a:sx n="126" d="100"/>
          <a:sy n="126" d="100"/>
        </p:scale>
        <p:origin x="-3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82" y="8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5213D5-0EA4-444E-81AC-E2FE82DDCA80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7C678E-3673-427C-8078-96CFD1E4E94A}">
      <dgm:prSet phldrT="[Текст]" custT="1"/>
      <dgm:spPr/>
      <dgm:t>
        <a:bodyPr/>
        <a:lstStyle/>
        <a:p>
          <a:r>
            <a:rPr lang="ru-RU" sz="2800" b="1" dirty="0" smtClean="0"/>
            <a:t>физическое</a:t>
          </a:r>
          <a:endParaRPr lang="ru-RU" sz="2800" b="1" dirty="0"/>
        </a:p>
      </dgm:t>
    </dgm:pt>
    <dgm:pt modelId="{F8EA3C4E-E8BC-4973-8394-9CBA494A1302}" type="parTrans" cxnId="{39CA65DA-6FFA-48D5-BAC5-422D173794FF}">
      <dgm:prSet/>
      <dgm:spPr/>
      <dgm:t>
        <a:bodyPr/>
        <a:lstStyle/>
        <a:p>
          <a:endParaRPr lang="ru-RU"/>
        </a:p>
      </dgm:t>
    </dgm:pt>
    <dgm:pt modelId="{1B244049-E53C-47CF-A444-913477F01B39}" type="sibTrans" cxnId="{39CA65DA-6FFA-48D5-BAC5-422D173794FF}">
      <dgm:prSet/>
      <dgm:spPr/>
      <dgm:t>
        <a:bodyPr/>
        <a:lstStyle/>
        <a:p>
          <a:endParaRPr lang="ru-RU"/>
        </a:p>
      </dgm:t>
    </dgm:pt>
    <dgm:pt modelId="{7E23CEB9-A18C-455F-B3DD-5B21A76A3790}">
      <dgm:prSet phldrT="[Текст]" custT="1"/>
      <dgm:spPr/>
      <dgm:t>
        <a:bodyPr/>
        <a:lstStyle/>
        <a:p>
          <a:pPr algn="just"/>
          <a:r>
            <a:rPr lang="ru-RU" sz="2000" b="0" dirty="0" smtClean="0"/>
            <a:t>действия с применением физической силы с целью причинения человеку боли, дискомфорта, унижения его достоинства</a:t>
          </a:r>
          <a:endParaRPr lang="ru-RU" sz="2000" b="0" dirty="0"/>
        </a:p>
      </dgm:t>
    </dgm:pt>
    <dgm:pt modelId="{905B1D07-FDBF-4A7D-A860-855FA60B2650}" type="parTrans" cxnId="{41041558-F294-4130-9B40-92617BAB9155}">
      <dgm:prSet/>
      <dgm:spPr/>
      <dgm:t>
        <a:bodyPr/>
        <a:lstStyle/>
        <a:p>
          <a:endParaRPr lang="ru-RU"/>
        </a:p>
      </dgm:t>
    </dgm:pt>
    <dgm:pt modelId="{1AB48276-3672-47C5-B7C8-7616503494AD}" type="sibTrans" cxnId="{41041558-F294-4130-9B40-92617BAB9155}">
      <dgm:prSet/>
      <dgm:spPr/>
      <dgm:t>
        <a:bodyPr/>
        <a:lstStyle/>
        <a:p>
          <a:endParaRPr lang="ru-RU"/>
        </a:p>
      </dgm:t>
    </dgm:pt>
    <dgm:pt modelId="{8641DF1B-07BF-41A8-9746-136177BFD692}">
      <dgm:prSet phldrT="[Текст]" custT="1"/>
      <dgm:spPr/>
      <dgm:t>
        <a:bodyPr/>
        <a:lstStyle/>
        <a:p>
          <a:r>
            <a:rPr lang="ru-RU" sz="2000" b="1" dirty="0" smtClean="0"/>
            <a:t>Психологическое</a:t>
          </a:r>
        </a:p>
        <a:p>
          <a:r>
            <a:rPr lang="ru-RU" sz="2000" b="1" dirty="0" smtClean="0"/>
            <a:t>(эмоциональное)</a:t>
          </a:r>
          <a:endParaRPr lang="ru-RU" sz="2000" b="1" dirty="0"/>
        </a:p>
      </dgm:t>
    </dgm:pt>
    <dgm:pt modelId="{14CF973A-A5C3-4A0A-AA58-B34BE76AB81B}" type="parTrans" cxnId="{3DA09579-D4C6-4F9C-93E4-0C34F6BAAF52}">
      <dgm:prSet/>
      <dgm:spPr/>
      <dgm:t>
        <a:bodyPr/>
        <a:lstStyle/>
        <a:p>
          <a:endParaRPr lang="ru-RU"/>
        </a:p>
      </dgm:t>
    </dgm:pt>
    <dgm:pt modelId="{1B4B82F3-7CDD-4C82-96C6-7A5A3A8F7B21}" type="sibTrans" cxnId="{3DA09579-D4C6-4F9C-93E4-0C34F6BAAF52}">
      <dgm:prSet/>
      <dgm:spPr/>
      <dgm:t>
        <a:bodyPr/>
        <a:lstStyle/>
        <a:p>
          <a:endParaRPr lang="ru-RU"/>
        </a:p>
      </dgm:t>
    </dgm:pt>
    <dgm:pt modelId="{3BECD857-BC84-4540-BF82-BA92F6819350}">
      <dgm:prSet phldrT="[Текст]" custT="1"/>
      <dgm:spPr/>
      <dgm:t>
        <a:bodyPr/>
        <a:lstStyle/>
        <a:p>
          <a:pPr algn="just"/>
          <a:r>
            <a:rPr lang="ru-RU" sz="2000" dirty="0" smtClean="0"/>
            <a:t>совокупность намеренных вербальных и поведенческих действий, направленных на унижение достоинства, игнорирования, отторжение человека</a:t>
          </a:r>
          <a:endParaRPr lang="ru-RU" sz="2000" dirty="0"/>
        </a:p>
      </dgm:t>
    </dgm:pt>
    <dgm:pt modelId="{109D44B1-0819-49E6-A3D2-266D18F987F8}" type="parTrans" cxnId="{9349CBA7-02D9-487B-BAA4-7616B08AFD18}">
      <dgm:prSet/>
      <dgm:spPr/>
      <dgm:t>
        <a:bodyPr/>
        <a:lstStyle/>
        <a:p>
          <a:endParaRPr lang="ru-RU"/>
        </a:p>
      </dgm:t>
    </dgm:pt>
    <dgm:pt modelId="{9122C698-AC6B-4755-AA5C-C3AB8F19A5E7}" type="sibTrans" cxnId="{9349CBA7-02D9-487B-BAA4-7616B08AFD18}">
      <dgm:prSet/>
      <dgm:spPr/>
      <dgm:t>
        <a:bodyPr/>
        <a:lstStyle/>
        <a:p>
          <a:endParaRPr lang="ru-RU"/>
        </a:p>
      </dgm:t>
    </dgm:pt>
    <dgm:pt modelId="{39BF0CC5-364B-4F8C-AF66-167D67350535}">
      <dgm:prSet phldrT="[Текст]"/>
      <dgm:spPr/>
      <dgm:t>
        <a:bodyPr/>
        <a:lstStyle/>
        <a:p>
          <a:r>
            <a:rPr lang="ru-RU" b="1" dirty="0" smtClean="0"/>
            <a:t>Сексуальное</a:t>
          </a:r>
          <a:endParaRPr lang="ru-RU" b="1" dirty="0"/>
        </a:p>
      </dgm:t>
    </dgm:pt>
    <dgm:pt modelId="{2216CE7E-E403-44BC-A0AD-F8B622805AF1}" type="parTrans" cxnId="{676C290C-2976-4CD3-B7FC-980FB16E04A5}">
      <dgm:prSet/>
      <dgm:spPr/>
      <dgm:t>
        <a:bodyPr/>
        <a:lstStyle/>
        <a:p>
          <a:endParaRPr lang="ru-RU"/>
        </a:p>
      </dgm:t>
    </dgm:pt>
    <dgm:pt modelId="{C397E99A-CB5E-4F43-88C6-9DB052D81008}" type="sibTrans" cxnId="{676C290C-2976-4CD3-B7FC-980FB16E04A5}">
      <dgm:prSet/>
      <dgm:spPr/>
      <dgm:t>
        <a:bodyPr/>
        <a:lstStyle/>
        <a:p>
          <a:endParaRPr lang="ru-RU"/>
        </a:p>
      </dgm:t>
    </dgm:pt>
    <dgm:pt modelId="{96F066DE-E4CD-436A-B7C1-51B1791C930C}">
      <dgm:prSet phldrT="[Текст]" custT="1"/>
      <dgm:spPr/>
      <dgm:t>
        <a:bodyPr/>
        <a:lstStyle/>
        <a:p>
          <a:pPr algn="just"/>
          <a:r>
            <a:rPr lang="ru-RU" sz="2000" dirty="0" smtClean="0"/>
            <a:t>принуждение ребенка к сексуальным отношениям помимо его желания и воли, а так же любые (не связанные с принуждением) действия сексуального характера со стороны взрослого в отношении несовершеннолетнего</a:t>
          </a:r>
          <a:endParaRPr lang="ru-RU" sz="2000" dirty="0"/>
        </a:p>
      </dgm:t>
    </dgm:pt>
    <dgm:pt modelId="{D8784827-DC6F-47A0-B275-26DC35AE07D1}" type="parTrans" cxnId="{39FB392D-3B24-4255-920C-6E8651C559F9}">
      <dgm:prSet/>
      <dgm:spPr/>
      <dgm:t>
        <a:bodyPr/>
        <a:lstStyle/>
        <a:p>
          <a:endParaRPr lang="ru-RU"/>
        </a:p>
      </dgm:t>
    </dgm:pt>
    <dgm:pt modelId="{70093A3E-59FD-4B44-9DA0-12F6D3B9BFFD}" type="sibTrans" cxnId="{39FB392D-3B24-4255-920C-6E8651C559F9}">
      <dgm:prSet/>
      <dgm:spPr/>
      <dgm:t>
        <a:bodyPr/>
        <a:lstStyle/>
        <a:p>
          <a:endParaRPr lang="ru-RU"/>
        </a:p>
      </dgm:t>
    </dgm:pt>
    <dgm:pt modelId="{59A0C5B4-BB12-450B-8E3D-62597D3F4E0E}" type="pres">
      <dgm:prSet presAssocID="{115213D5-0EA4-444E-81AC-E2FE82DDCA8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D0C6840-2B13-431D-BB52-CE9D88E61BF5}" type="pres">
      <dgm:prSet presAssocID="{C17C678E-3673-427C-8078-96CFD1E4E94A}" presName="horFlow" presStyleCnt="0"/>
      <dgm:spPr/>
    </dgm:pt>
    <dgm:pt modelId="{C0A66612-847F-4A0A-9674-02FA101B5269}" type="pres">
      <dgm:prSet presAssocID="{C17C678E-3673-427C-8078-96CFD1E4E94A}" presName="bigChev" presStyleLbl="node1" presStyleIdx="0" presStyleCnt="3"/>
      <dgm:spPr/>
      <dgm:t>
        <a:bodyPr/>
        <a:lstStyle/>
        <a:p>
          <a:endParaRPr lang="ru-RU"/>
        </a:p>
      </dgm:t>
    </dgm:pt>
    <dgm:pt modelId="{B88090E8-82BB-49CB-A4AB-192B6B4235DA}" type="pres">
      <dgm:prSet presAssocID="{905B1D07-FDBF-4A7D-A860-855FA60B2650}" presName="parTrans" presStyleCnt="0"/>
      <dgm:spPr/>
    </dgm:pt>
    <dgm:pt modelId="{6825847A-D24C-41E9-8640-6526D2E0BB53}" type="pres">
      <dgm:prSet presAssocID="{7E23CEB9-A18C-455F-B3DD-5B21A76A3790}" presName="node" presStyleLbl="alignAccFollowNode1" presStyleIdx="0" presStyleCnt="3" custScaleX="2285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0ED015-B525-4657-85D8-805E8BC468BB}" type="pres">
      <dgm:prSet presAssocID="{C17C678E-3673-427C-8078-96CFD1E4E94A}" presName="vSp" presStyleCnt="0"/>
      <dgm:spPr/>
    </dgm:pt>
    <dgm:pt modelId="{3C8A80A8-5C22-45D1-997B-480E4121FDC5}" type="pres">
      <dgm:prSet presAssocID="{8641DF1B-07BF-41A8-9746-136177BFD692}" presName="horFlow" presStyleCnt="0"/>
      <dgm:spPr/>
    </dgm:pt>
    <dgm:pt modelId="{1D57D216-E538-47FD-A861-3A5F5FC0F484}" type="pres">
      <dgm:prSet presAssocID="{8641DF1B-07BF-41A8-9746-136177BFD692}" presName="bigChev" presStyleLbl="node1" presStyleIdx="1" presStyleCnt="3"/>
      <dgm:spPr/>
      <dgm:t>
        <a:bodyPr/>
        <a:lstStyle/>
        <a:p>
          <a:endParaRPr lang="ru-RU"/>
        </a:p>
      </dgm:t>
    </dgm:pt>
    <dgm:pt modelId="{F58CC817-452B-44F9-ADB6-9ADF8E0B4513}" type="pres">
      <dgm:prSet presAssocID="{109D44B1-0819-49E6-A3D2-266D18F987F8}" presName="parTrans" presStyleCnt="0"/>
      <dgm:spPr/>
    </dgm:pt>
    <dgm:pt modelId="{302B87CE-C731-49AB-896F-798CB8987992}" type="pres">
      <dgm:prSet presAssocID="{3BECD857-BC84-4540-BF82-BA92F6819350}" presName="node" presStyleLbl="alignAccFollowNode1" presStyleIdx="1" presStyleCnt="3" custScaleX="221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0BF5A-B416-4C9E-9BF7-FAEB6F5E1140}" type="pres">
      <dgm:prSet presAssocID="{8641DF1B-07BF-41A8-9746-136177BFD692}" presName="vSp" presStyleCnt="0"/>
      <dgm:spPr/>
    </dgm:pt>
    <dgm:pt modelId="{911150C1-906D-48D7-8386-C8C3CDCAADD8}" type="pres">
      <dgm:prSet presAssocID="{39BF0CC5-364B-4F8C-AF66-167D67350535}" presName="horFlow" presStyleCnt="0"/>
      <dgm:spPr/>
    </dgm:pt>
    <dgm:pt modelId="{76F7FE85-AC31-41DE-82CA-5BB107E86E49}" type="pres">
      <dgm:prSet presAssocID="{39BF0CC5-364B-4F8C-AF66-167D67350535}" presName="bigChev" presStyleLbl="node1" presStyleIdx="2" presStyleCnt="3"/>
      <dgm:spPr/>
      <dgm:t>
        <a:bodyPr/>
        <a:lstStyle/>
        <a:p>
          <a:endParaRPr lang="ru-RU"/>
        </a:p>
      </dgm:t>
    </dgm:pt>
    <dgm:pt modelId="{B9559171-E7DF-46AE-8CFD-265AA168DE16}" type="pres">
      <dgm:prSet presAssocID="{D8784827-DC6F-47A0-B275-26DC35AE07D1}" presName="parTrans" presStyleCnt="0"/>
      <dgm:spPr/>
    </dgm:pt>
    <dgm:pt modelId="{05834559-70DD-4125-866C-B0EAA382D7B4}" type="pres">
      <dgm:prSet presAssocID="{96F066DE-E4CD-436A-B7C1-51B1791C930C}" presName="node" presStyleLbl="alignAccFollowNode1" presStyleIdx="2" presStyleCnt="3" custScaleX="229008" custScaleY="179191" custLinFactNeighborX="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777665-50DB-433B-90F9-C0C4E901013D}" type="presOf" srcId="{8641DF1B-07BF-41A8-9746-136177BFD692}" destId="{1D57D216-E538-47FD-A861-3A5F5FC0F484}" srcOrd="0" destOrd="0" presId="urn:microsoft.com/office/officeart/2005/8/layout/lProcess3"/>
    <dgm:cxn modelId="{39FB392D-3B24-4255-920C-6E8651C559F9}" srcId="{39BF0CC5-364B-4F8C-AF66-167D67350535}" destId="{96F066DE-E4CD-436A-B7C1-51B1791C930C}" srcOrd="0" destOrd="0" parTransId="{D8784827-DC6F-47A0-B275-26DC35AE07D1}" sibTransId="{70093A3E-59FD-4B44-9DA0-12F6D3B9BFFD}"/>
    <dgm:cxn modelId="{E09577C2-37B0-483E-BF04-5A8060C7B6A7}" type="presOf" srcId="{115213D5-0EA4-444E-81AC-E2FE82DDCA80}" destId="{59A0C5B4-BB12-450B-8E3D-62597D3F4E0E}" srcOrd="0" destOrd="0" presId="urn:microsoft.com/office/officeart/2005/8/layout/lProcess3"/>
    <dgm:cxn modelId="{F677E064-9741-4670-B943-B2C091C0BBC1}" type="presOf" srcId="{C17C678E-3673-427C-8078-96CFD1E4E94A}" destId="{C0A66612-847F-4A0A-9674-02FA101B5269}" srcOrd="0" destOrd="0" presId="urn:microsoft.com/office/officeart/2005/8/layout/lProcess3"/>
    <dgm:cxn modelId="{676C290C-2976-4CD3-B7FC-980FB16E04A5}" srcId="{115213D5-0EA4-444E-81AC-E2FE82DDCA80}" destId="{39BF0CC5-364B-4F8C-AF66-167D67350535}" srcOrd="2" destOrd="0" parTransId="{2216CE7E-E403-44BC-A0AD-F8B622805AF1}" sibTransId="{C397E99A-CB5E-4F43-88C6-9DB052D81008}"/>
    <dgm:cxn modelId="{9BB1EF79-DE75-433F-9EEA-F6149A773192}" type="presOf" srcId="{3BECD857-BC84-4540-BF82-BA92F6819350}" destId="{302B87CE-C731-49AB-896F-798CB8987992}" srcOrd="0" destOrd="0" presId="urn:microsoft.com/office/officeart/2005/8/layout/lProcess3"/>
    <dgm:cxn modelId="{41041558-F294-4130-9B40-92617BAB9155}" srcId="{C17C678E-3673-427C-8078-96CFD1E4E94A}" destId="{7E23CEB9-A18C-455F-B3DD-5B21A76A3790}" srcOrd="0" destOrd="0" parTransId="{905B1D07-FDBF-4A7D-A860-855FA60B2650}" sibTransId="{1AB48276-3672-47C5-B7C8-7616503494AD}"/>
    <dgm:cxn modelId="{3DA09579-D4C6-4F9C-93E4-0C34F6BAAF52}" srcId="{115213D5-0EA4-444E-81AC-E2FE82DDCA80}" destId="{8641DF1B-07BF-41A8-9746-136177BFD692}" srcOrd="1" destOrd="0" parTransId="{14CF973A-A5C3-4A0A-AA58-B34BE76AB81B}" sibTransId="{1B4B82F3-7CDD-4C82-96C6-7A5A3A8F7B21}"/>
    <dgm:cxn modelId="{2FABD3DB-0012-486E-A440-69314C74DCCF}" type="presOf" srcId="{39BF0CC5-364B-4F8C-AF66-167D67350535}" destId="{76F7FE85-AC31-41DE-82CA-5BB107E86E49}" srcOrd="0" destOrd="0" presId="urn:microsoft.com/office/officeart/2005/8/layout/lProcess3"/>
    <dgm:cxn modelId="{39CA65DA-6FFA-48D5-BAC5-422D173794FF}" srcId="{115213D5-0EA4-444E-81AC-E2FE82DDCA80}" destId="{C17C678E-3673-427C-8078-96CFD1E4E94A}" srcOrd="0" destOrd="0" parTransId="{F8EA3C4E-E8BC-4973-8394-9CBA494A1302}" sibTransId="{1B244049-E53C-47CF-A444-913477F01B39}"/>
    <dgm:cxn modelId="{9349CBA7-02D9-487B-BAA4-7616B08AFD18}" srcId="{8641DF1B-07BF-41A8-9746-136177BFD692}" destId="{3BECD857-BC84-4540-BF82-BA92F6819350}" srcOrd="0" destOrd="0" parTransId="{109D44B1-0819-49E6-A3D2-266D18F987F8}" sibTransId="{9122C698-AC6B-4755-AA5C-C3AB8F19A5E7}"/>
    <dgm:cxn modelId="{76A26137-3B8F-41B2-B755-4E377E9E26F7}" type="presOf" srcId="{7E23CEB9-A18C-455F-B3DD-5B21A76A3790}" destId="{6825847A-D24C-41E9-8640-6526D2E0BB53}" srcOrd="0" destOrd="0" presId="urn:microsoft.com/office/officeart/2005/8/layout/lProcess3"/>
    <dgm:cxn modelId="{608DB0D0-75F7-46F6-A2E6-CBC788425DAA}" type="presOf" srcId="{96F066DE-E4CD-436A-B7C1-51B1791C930C}" destId="{05834559-70DD-4125-866C-B0EAA382D7B4}" srcOrd="0" destOrd="0" presId="urn:microsoft.com/office/officeart/2005/8/layout/lProcess3"/>
    <dgm:cxn modelId="{947CDBF7-2B4E-482C-9AF7-A27D1646382A}" type="presParOf" srcId="{59A0C5B4-BB12-450B-8E3D-62597D3F4E0E}" destId="{6D0C6840-2B13-431D-BB52-CE9D88E61BF5}" srcOrd="0" destOrd="0" presId="urn:microsoft.com/office/officeart/2005/8/layout/lProcess3"/>
    <dgm:cxn modelId="{15F9A8AB-655D-405D-957A-82682F03FB14}" type="presParOf" srcId="{6D0C6840-2B13-431D-BB52-CE9D88E61BF5}" destId="{C0A66612-847F-4A0A-9674-02FA101B5269}" srcOrd="0" destOrd="0" presId="urn:microsoft.com/office/officeart/2005/8/layout/lProcess3"/>
    <dgm:cxn modelId="{6CBB14F7-5BA5-4836-9C8D-654315AE414B}" type="presParOf" srcId="{6D0C6840-2B13-431D-BB52-CE9D88E61BF5}" destId="{B88090E8-82BB-49CB-A4AB-192B6B4235DA}" srcOrd="1" destOrd="0" presId="urn:microsoft.com/office/officeart/2005/8/layout/lProcess3"/>
    <dgm:cxn modelId="{4E37423A-35AE-496C-9FB0-9A515F729A80}" type="presParOf" srcId="{6D0C6840-2B13-431D-BB52-CE9D88E61BF5}" destId="{6825847A-D24C-41E9-8640-6526D2E0BB53}" srcOrd="2" destOrd="0" presId="urn:microsoft.com/office/officeart/2005/8/layout/lProcess3"/>
    <dgm:cxn modelId="{1660DE34-39E0-4E40-AFAF-8277FB7BBEC9}" type="presParOf" srcId="{59A0C5B4-BB12-450B-8E3D-62597D3F4E0E}" destId="{6A0ED015-B525-4657-85D8-805E8BC468BB}" srcOrd="1" destOrd="0" presId="urn:microsoft.com/office/officeart/2005/8/layout/lProcess3"/>
    <dgm:cxn modelId="{FA13E0AF-C891-4189-A2DF-E44F62EAA148}" type="presParOf" srcId="{59A0C5B4-BB12-450B-8E3D-62597D3F4E0E}" destId="{3C8A80A8-5C22-45D1-997B-480E4121FDC5}" srcOrd="2" destOrd="0" presId="urn:microsoft.com/office/officeart/2005/8/layout/lProcess3"/>
    <dgm:cxn modelId="{8EB93B59-855D-46A1-B504-768397660E52}" type="presParOf" srcId="{3C8A80A8-5C22-45D1-997B-480E4121FDC5}" destId="{1D57D216-E538-47FD-A861-3A5F5FC0F484}" srcOrd="0" destOrd="0" presId="urn:microsoft.com/office/officeart/2005/8/layout/lProcess3"/>
    <dgm:cxn modelId="{53C37506-CA40-4A13-814F-B9BD297A1403}" type="presParOf" srcId="{3C8A80A8-5C22-45D1-997B-480E4121FDC5}" destId="{F58CC817-452B-44F9-ADB6-9ADF8E0B4513}" srcOrd="1" destOrd="0" presId="urn:microsoft.com/office/officeart/2005/8/layout/lProcess3"/>
    <dgm:cxn modelId="{D3B44042-1229-4F4E-ABAA-BEB62F081B1A}" type="presParOf" srcId="{3C8A80A8-5C22-45D1-997B-480E4121FDC5}" destId="{302B87CE-C731-49AB-896F-798CB8987992}" srcOrd="2" destOrd="0" presId="urn:microsoft.com/office/officeart/2005/8/layout/lProcess3"/>
    <dgm:cxn modelId="{DFA56F9E-C0DE-4EA9-92D6-FB1904C4B4A6}" type="presParOf" srcId="{59A0C5B4-BB12-450B-8E3D-62597D3F4E0E}" destId="{8070BF5A-B416-4C9E-9BF7-FAEB6F5E1140}" srcOrd="3" destOrd="0" presId="urn:microsoft.com/office/officeart/2005/8/layout/lProcess3"/>
    <dgm:cxn modelId="{A5198365-6BF9-4F84-9A11-AC0D57665DCB}" type="presParOf" srcId="{59A0C5B4-BB12-450B-8E3D-62597D3F4E0E}" destId="{911150C1-906D-48D7-8386-C8C3CDCAADD8}" srcOrd="4" destOrd="0" presId="urn:microsoft.com/office/officeart/2005/8/layout/lProcess3"/>
    <dgm:cxn modelId="{857F0827-A9C0-4208-A646-3FC2E6C452B7}" type="presParOf" srcId="{911150C1-906D-48D7-8386-C8C3CDCAADD8}" destId="{76F7FE85-AC31-41DE-82CA-5BB107E86E49}" srcOrd="0" destOrd="0" presId="urn:microsoft.com/office/officeart/2005/8/layout/lProcess3"/>
    <dgm:cxn modelId="{F71564B2-EA77-49D6-9116-9A03A207E674}" type="presParOf" srcId="{911150C1-906D-48D7-8386-C8C3CDCAADD8}" destId="{B9559171-E7DF-46AE-8CFD-265AA168DE16}" srcOrd="1" destOrd="0" presId="urn:microsoft.com/office/officeart/2005/8/layout/lProcess3"/>
    <dgm:cxn modelId="{15D02D7D-0DD0-417A-AADC-3221873EEE3B}" type="presParOf" srcId="{911150C1-906D-48D7-8386-C8C3CDCAADD8}" destId="{05834559-70DD-4125-866C-B0EAA382D7B4}" srcOrd="2" destOrd="0" presId="urn:microsoft.com/office/officeart/2005/8/layout/lProcess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66612-847F-4A0A-9674-02FA101B5269}">
      <dsp:nvSpPr>
        <dsp:cNvPr id="0" name=""/>
        <dsp:cNvSpPr/>
      </dsp:nvSpPr>
      <dsp:spPr>
        <a:xfrm>
          <a:off x="901" y="142853"/>
          <a:ext cx="3299519" cy="13198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физическое</a:t>
          </a:r>
          <a:endParaRPr lang="ru-RU" sz="2800" b="1" kern="1200" dirty="0"/>
        </a:p>
      </dsp:txBody>
      <dsp:txXfrm>
        <a:off x="660805" y="142853"/>
        <a:ext cx="1979712" cy="1319807"/>
      </dsp:txXfrm>
    </dsp:sp>
    <dsp:sp modelId="{6825847A-D24C-41E9-8640-6526D2E0BB53}">
      <dsp:nvSpPr>
        <dsp:cNvPr id="0" name=""/>
        <dsp:cNvSpPr/>
      </dsp:nvSpPr>
      <dsp:spPr>
        <a:xfrm>
          <a:off x="2871483" y="255037"/>
          <a:ext cx="6258908" cy="109544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действия с применением физической силы с целью причинения человеку боли, дискомфорта, унижения его достоинства</a:t>
          </a:r>
          <a:endParaRPr lang="ru-RU" sz="2000" b="0" kern="1200" dirty="0"/>
        </a:p>
      </dsp:txBody>
      <dsp:txXfrm>
        <a:off x="3419203" y="255037"/>
        <a:ext cx="5163468" cy="1095440"/>
      </dsp:txXfrm>
    </dsp:sp>
    <dsp:sp modelId="{1D57D216-E538-47FD-A861-3A5F5FC0F484}">
      <dsp:nvSpPr>
        <dsp:cNvPr id="0" name=""/>
        <dsp:cNvSpPr/>
      </dsp:nvSpPr>
      <dsp:spPr>
        <a:xfrm>
          <a:off x="901" y="1647434"/>
          <a:ext cx="3299519" cy="13198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Психологическое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(эмоциональное)</a:t>
          </a:r>
          <a:endParaRPr lang="ru-RU" sz="2000" b="1" kern="1200" dirty="0"/>
        </a:p>
      </dsp:txBody>
      <dsp:txXfrm>
        <a:off x="660805" y="1647434"/>
        <a:ext cx="1979712" cy="1319807"/>
      </dsp:txXfrm>
    </dsp:sp>
    <dsp:sp modelId="{302B87CE-C731-49AB-896F-798CB8987992}">
      <dsp:nvSpPr>
        <dsp:cNvPr id="0" name=""/>
        <dsp:cNvSpPr/>
      </dsp:nvSpPr>
      <dsp:spPr>
        <a:xfrm>
          <a:off x="2871483" y="1759618"/>
          <a:ext cx="6072875" cy="109544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совокупность намеренных вербальных и поведенческих действий, направленных на унижение достоинства, игнорирования, отторжение человека</a:t>
          </a:r>
          <a:endParaRPr lang="ru-RU" sz="2000" kern="1200" dirty="0"/>
        </a:p>
      </dsp:txBody>
      <dsp:txXfrm>
        <a:off x="3419203" y="1759618"/>
        <a:ext cx="4977435" cy="1095440"/>
      </dsp:txXfrm>
    </dsp:sp>
    <dsp:sp modelId="{76F7FE85-AC31-41DE-82CA-5BB107E86E49}">
      <dsp:nvSpPr>
        <dsp:cNvPr id="0" name=""/>
        <dsp:cNvSpPr/>
      </dsp:nvSpPr>
      <dsp:spPr>
        <a:xfrm>
          <a:off x="901" y="3473577"/>
          <a:ext cx="3299519" cy="13198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Сексуальное</a:t>
          </a:r>
          <a:endParaRPr lang="ru-RU" sz="2700" b="1" kern="1200" dirty="0"/>
        </a:p>
      </dsp:txBody>
      <dsp:txXfrm>
        <a:off x="660805" y="3473577"/>
        <a:ext cx="1979712" cy="1319807"/>
      </dsp:txXfrm>
    </dsp:sp>
    <dsp:sp modelId="{05834559-70DD-4125-866C-B0EAA382D7B4}">
      <dsp:nvSpPr>
        <dsp:cNvPr id="0" name=""/>
        <dsp:cNvSpPr/>
      </dsp:nvSpPr>
      <dsp:spPr>
        <a:xfrm>
          <a:off x="2872383" y="3152015"/>
          <a:ext cx="6271615" cy="196293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принуждение ребенка к сексуальным отношениям помимо его желания и воли, а так же любые (не связанные с принуждением) действия сексуального характера со стороны взрослого в отношении несовершеннолетнего</a:t>
          </a:r>
          <a:endParaRPr lang="ru-RU" sz="2000" kern="1200" dirty="0"/>
        </a:p>
      </dsp:txBody>
      <dsp:txXfrm>
        <a:off x="3853848" y="3152015"/>
        <a:ext cx="4308685" cy="196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E322A-C160-415C-9EED-A89E8D40945B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23339-A666-49A8-A974-F6A68B3488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4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23339-A666-49A8-A974-F6A68B34881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3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928934"/>
            <a:ext cx="3962400" cy="3551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572560" cy="1571635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Хабаровского края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КГБУ «Хабаровский центр психолого-педагогической,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медицинской и социальной помощи»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071678"/>
            <a:ext cx="6848541" cy="9233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66"/>
                </a:solidFill>
                <a:effectLst/>
              </a:rPr>
              <a:t>ДЕТСТВО 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66"/>
                </a:solidFill>
                <a:effectLst/>
              </a:rPr>
              <a:t>БЕЗ НАСИЛИЯ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66"/>
              </a:solidFill>
              <a:effectLst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71440" y="1785926"/>
            <a:ext cx="857256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57158" y="5572116"/>
            <a:ext cx="857256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г.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Хабаровск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>
                <a:latin typeface="Times New Roman" pitchFamily="18" charset="0"/>
                <a:ea typeface="+mj-ea"/>
                <a:cs typeface="Times New Roman" pitchFamily="18" charset="0"/>
              </a:rPr>
              <a:t>2017</a:t>
            </a:r>
            <a:r>
              <a:rPr lang="ru-RU" dirty="0" smtClean="0">
                <a:latin typeface="Times New Roman" pitchFamily="18" charset="0"/>
                <a:ea typeface="+mj-ea"/>
                <a:cs typeface="Times New Roman" pitchFamily="18" charset="0"/>
              </a:rPr>
              <a:t> г.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3\Desktop\image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2152650" cy="185737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285984" y="0"/>
            <a:ext cx="497924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Виды насилия</a:t>
            </a:r>
            <a:endParaRPr lang="ru-RU" sz="6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Picture 4" descr="C:\Users\3\Desktop\image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1350" y="142852"/>
            <a:ext cx="2152650" cy="1857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3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571479"/>
            <a:ext cx="4929222" cy="60667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Факторы насилия</a:t>
            </a:r>
            <a:br>
              <a:rPr lang="ru-RU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sz="6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1928803"/>
            <a:ext cx="9144000" cy="4929198"/>
          </a:xfrm>
          <a:noFill/>
        </p:spPr>
        <p:txBody>
          <a:bodyPr/>
          <a:lstStyle/>
          <a:p>
            <a:pPr lvl="0">
              <a:buNone/>
            </a:pPr>
            <a:r>
              <a:rPr lang="ru-RU" dirty="0" smtClean="0"/>
              <a:t>1. Социально-психологическое неблагополучие в семье</a:t>
            </a:r>
          </a:p>
          <a:p>
            <a:pPr lvl="0">
              <a:buNone/>
            </a:pPr>
            <a:r>
              <a:rPr lang="ru-RU" dirty="0" smtClean="0"/>
              <a:t>2. Отсутствие контроля за жизнедеятельностью ребенка со стороны родителей</a:t>
            </a:r>
          </a:p>
          <a:p>
            <a:pPr lvl="0">
              <a:buNone/>
            </a:pPr>
            <a:r>
              <a:rPr lang="ru-RU" dirty="0" smtClean="0"/>
              <a:t>3. Опыт насильственных отношений внутри семьи</a:t>
            </a:r>
          </a:p>
          <a:p>
            <a:pPr lvl="0">
              <a:buNone/>
            </a:pPr>
            <a:r>
              <a:rPr lang="ru-RU" dirty="0" smtClean="0"/>
              <a:t>4. Отсутствие теплых доверительных отношений, эмоциональная холодность с родителями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3\Desktop\depositphotos_7338574-Question-mark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00" y="214290"/>
            <a:ext cx="3571900" cy="6286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Почему ребенок молчит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1. </a:t>
            </a:r>
            <a:r>
              <a:rPr lang="ru-RU" dirty="0"/>
              <a:t>Ребенок не верит, что учителя или любой другой взрослый сможет помочь</a:t>
            </a:r>
          </a:p>
          <a:p>
            <a:pPr lvl="0">
              <a:buNone/>
            </a:pPr>
            <a:r>
              <a:rPr lang="ru-RU" dirty="0" smtClean="0"/>
              <a:t>2. </a:t>
            </a:r>
            <a:r>
              <a:rPr lang="ru-RU" dirty="0"/>
              <a:t>Боится, еще большего насилия после вмешательства взрослых</a:t>
            </a:r>
          </a:p>
          <a:p>
            <a:pPr>
              <a:buNone/>
            </a:pPr>
            <a:r>
              <a:rPr lang="ru-RU" dirty="0" smtClean="0"/>
              <a:t>3. </a:t>
            </a:r>
            <a:r>
              <a:rPr lang="ru-RU" dirty="0"/>
              <a:t>Считает постыдным говорить о случившемся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3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00" cy="5786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Выявления случаев насилия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857892"/>
          </a:xfrm>
        </p:spPr>
        <p:txBody>
          <a:bodyPr>
            <a:normAutofit fontScale="92500" lnSpcReduction="20000"/>
          </a:bodyPr>
          <a:lstStyle/>
          <a:p>
            <a:pPr marL="457200" lvl="0" indent="-457200" algn="just">
              <a:buAutoNum type="arabicPeriod"/>
            </a:pPr>
            <a:r>
              <a:rPr lang="ru-RU" sz="2400" dirty="0" smtClean="0"/>
              <a:t>Частые </a:t>
            </a:r>
            <a:r>
              <a:rPr lang="ru-RU" sz="2400" dirty="0"/>
              <a:t>пропуски занятий или прогулы в определенные дни, отказ от участия во внеурочных мероприятиях без объективных причин или по «надуманной» </a:t>
            </a:r>
            <a:r>
              <a:rPr lang="ru-RU" sz="2400" dirty="0" smtClean="0"/>
              <a:t>причинам</a:t>
            </a: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ru-RU" sz="2400" dirty="0"/>
              <a:t>Частые жалобы на плохое самочувствие на </a:t>
            </a:r>
            <a:r>
              <a:rPr lang="ru-RU" sz="2400" dirty="0" smtClean="0"/>
              <a:t>занятиях. </a:t>
            </a:r>
            <a:r>
              <a:rPr lang="ru-RU" sz="2400" dirty="0"/>
              <a:t>Резкие и беспричинные перепады </a:t>
            </a:r>
            <a:r>
              <a:rPr lang="ru-RU" sz="2400" dirty="0" smtClean="0"/>
              <a:t>настроения</a:t>
            </a:r>
            <a:endParaRPr lang="ru-RU" sz="2400" dirty="0"/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400" dirty="0"/>
              <a:t>Замкнутость, уход в себя, избегание друзей, одноклассников, самоизоляция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400" dirty="0"/>
              <a:t>Резкое снижение успеваемости, потеря интереса к учебе и другим </a:t>
            </a:r>
            <a:r>
              <a:rPr lang="ru-RU" sz="2400" dirty="0" smtClean="0"/>
              <a:t>занятиям</a:t>
            </a: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ru-RU" sz="2400" dirty="0"/>
              <a:t>Недоверие к сверстникам и взрослым, низкая самооценка, неуверенность в себе</a:t>
            </a: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ru-RU" sz="2400" dirty="0"/>
              <a:t>Рассеянность, невнимательность, забывчивость, неспособность концентрироваться</a:t>
            </a: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ru-RU" sz="2400" dirty="0"/>
              <a:t>Постоянное или частое состояние тревожности, напряженности, пугливость, боязнь громких звуков и резких </a:t>
            </a:r>
            <a:r>
              <a:rPr lang="ru-RU" sz="2400" dirty="0" smtClean="0"/>
              <a:t>движений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400" dirty="0"/>
              <a:t>Постоянное или частое плохое настроение, состояние угнетенности, подавленности, или, наоборот, гипперактивности, раздражительности, агрессивности</a:t>
            </a:r>
          </a:p>
          <a:p>
            <a:pPr marL="514350" lvl="0" indent="-514350" algn="just">
              <a:buNone/>
            </a:pPr>
            <a:endParaRPr lang="ru-RU" sz="2400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ru-RU" sz="2400" dirty="0"/>
          </a:p>
          <a:p>
            <a:pPr marL="514350" lvl="0" indent="-514350" algn="just">
              <a:buAutoNum type="arabicPeriod"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3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857340"/>
            <a:ext cx="8929718" cy="5000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41763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Профилактические меры по предотвращению насилия</a:t>
            </a:r>
            <a:endParaRPr lang="ru-RU" sz="48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85720" y="2000240"/>
            <a:ext cx="8286808" cy="464347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357290" y="1571612"/>
            <a:ext cx="7072362" cy="92869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Образовательная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организация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1142976" y="2428868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571604" y="2643182"/>
            <a:ext cx="2286016" cy="1857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4858149" y="3071413"/>
            <a:ext cx="114300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5429256" y="3857628"/>
            <a:ext cx="300039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7465239" y="2607463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с двумя вырезанными противолежащими углами 22"/>
          <p:cNvSpPr/>
          <p:nvPr/>
        </p:nvSpPr>
        <p:spPr>
          <a:xfrm>
            <a:off x="142844" y="3214686"/>
            <a:ext cx="2000232" cy="1000132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Органы управления образования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с двумя вырезанными противолежащими углами 24"/>
          <p:cNvSpPr/>
          <p:nvPr/>
        </p:nvSpPr>
        <p:spPr>
          <a:xfrm>
            <a:off x="428596" y="4714884"/>
            <a:ext cx="2286016" cy="857256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с двумя вырезанными противолежащими углами 27"/>
          <p:cNvSpPr/>
          <p:nvPr/>
        </p:nvSpPr>
        <p:spPr>
          <a:xfrm>
            <a:off x="4214810" y="3714752"/>
            <a:ext cx="2286016" cy="857256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smtClean="0">
                <a:solidFill>
                  <a:schemeClr val="tx1"/>
                </a:solidFill>
              </a:rPr>
              <a:t>Органы внутренних </a:t>
            </a:r>
            <a:r>
              <a:rPr lang="ru-RU" b="1" dirty="0" smtClean="0">
                <a:solidFill>
                  <a:schemeClr val="tx1"/>
                </a:solidFill>
              </a:rPr>
              <a:t>дел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( инспектор ПДН)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500034" y="4786322"/>
            <a:ext cx="2143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Органы</a:t>
            </a:r>
            <a:r>
              <a:rPr lang="ru-RU" dirty="0" smtClean="0"/>
              <a:t> </a:t>
            </a:r>
            <a:r>
              <a:rPr lang="ru-RU" b="1" dirty="0" smtClean="0"/>
              <a:t>местного</a:t>
            </a:r>
            <a:r>
              <a:rPr lang="ru-RU" dirty="0" smtClean="0"/>
              <a:t> </a:t>
            </a:r>
            <a:r>
              <a:rPr lang="ru-RU" b="1" dirty="0" smtClean="0"/>
              <a:t>самоуправления</a:t>
            </a:r>
            <a:endParaRPr lang="ru-RU" b="1" dirty="0"/>
          </a:p>
        </p:txBody>
      </p:sp>
      <p:sp>
        <p:nvSpPr>
          <p:cNvPr id="36" name="Прямоугольник с двумя вырезанными противолежащими углами 35"/>
          <p:cNvSpPr/>
          <p:nvPr/>
        </p:nvSpPr>
        <p:spPr>
          <a:xfrm>
            <a:off x="6500826" y="5500702"/>
            <a:ext cx="2286016" cy="1000132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Органы управления здравоохранением</a:t>
            </a:r>
          </a:p>
        </p:txBody>
      </p:sp>
      <p:sp>
        <p:nvSpPr>
          <p:cNvPr id="40" name="Прямоугольник с двумя вырезанными противолежащими углами 39"/>
          <p:cNvSpPr/>
          <p:nvPr/>
        </p:nvSpPr>
        <p:spPr>
          <a:xfrm>
            <a:off x="7072330" y="3000372"/>
            <a:ext cx="1928794" cy="1285884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Органы управления социальной защиты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473</TotalTime>
  <Words>303</Words>
  <Application>Microsoft Office PowerPoint</Application>
  <PresentationFormat>Экран (4:3)</PresentationFormat>
  <Paragraphs>46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Министерство образования и науки Хабаровского края  КГБУ «Хабаровский центр психолого-педагогической,  медицинской и социальной помощи»</vt:lpstr>
      <vt:lpstr>Презентация PowerPoint</vt:lpstr>
      <vt:lpstr>Факторы насилия </vt:lpstr>
      <vt:lpstr>Почему ребенок молчит</vt:lpstr>
      <vt:lpstr>Выявления случаев насилия</vt:lpstr>
      <vt:lpstr>Профилактические меры по предотвращению насилия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Хабаровского края  КГБУ «Хабаровский центр психолого-педагогической,  медицинской и социальной помощи»</dc:title>
  <dc:creator>3</dc:creator>
  <cp:lastModifiedBy>Торубаров</cp:lastModifiedBy>
  <cp:revision>51</cp:revision>
  <dcterms:created xsi:type="dcterms:W3CDTF">2017-10-26T01:45:28Z</dcterms:created>
  <dcterms:modified xsi:type="dcterms:W3CDTF">2018-01-17T23:42:36Z</dcterms:modified>
</cp:coreProperties>
</file>